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handoutMasterIdLst>
    <p:handoutMasterId r:id="rId8"/>
  </p:handoutMasterIdLst>
  <p:sldIdLst>
    <p:sldId id="263" r:id="rId2"/>
    <p:sldId id="266" r:id="rId3"/>
    <p:sldId id="264" r:id="rId4"/>
    <p:sldId id="265" r:id="rId5"/>
    <p:sldId id="267" r:id="rId6"/>
  </p:sldIdLst>
  <p:sldSz cx="12192000" cy="6858000"/>
  <p:notesSz cx="9144000" cy="6858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1893"/>
    <a:srgbClr val="005493"/>
    <a:srgbClr val="0432FF"/>
    <a:srgbClr val="0096FF"/>
    <a:srgbClr val="7A81FF"/>
    <a:srgbClr val="DFB3FF"/>
    <a:srgbClr val="00FDEF"/>
    <a:srgbClr val="00EFE1"/>
    <a:srgbClr val="FF3E48"/>
    <a:srgbClr val="F6B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72"/>
    <p:restoredTop sz="49632"/>
  </p:normalViewPr>
  <p:slideViewPr>
    <p:cSldViewPr snapToGrid="0" snapToObjects="1">
      <p:cViewPr varScale="1">
        <p:scale>
          <a:sx n="55" d="100"/>
          <a:sy n="55" d="100"/>
        </p:scale>
        <p:origin x="1664" y="1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handoutMaster" Target="handoutMasters/handoutMaster1.xml"/><Relationship Id="rId9" Type="http://schemas.openxmlformats.org/officeDocument/2006/relationships/presProps" Target="presProps.xml"/><Relationship Id="rId1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72D99184-A0B7-EA40-8E18-8F4A0D503D69}" type="datetimeFigureOut">
              <a:rPr lang="fr-FR" smtClean="0"/>
              <a:t>26/01/2016</a:t>
            </a:fld>
            <a:endParaRPr lang="fr-FR"/>
          </a:p>
        </p:txBody>
      </p:sp>
      <p:sp>
        <p:nvSpPr>
          <p:cNvPr id="4" name="Espace réservé du pied de page 3"/>
          <p:cNvSpPr>
            <a:spLocks noGrp="1"/>
          </p:cNvSpPr>
          <p:nvPr>
            <p:ph type="ftr" sz="quarter" idx="2"/>
          </p:nvPr>
        </p:nvSpPr>
        <p:spPr>
          <a:xfrm>
            <a:off x="0" y="6513515"/>
            <a:ext cx="3962400" cy="3444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5180013" y="6513515"/>
            <a:ext cx="3962400" cy="344487"/>
          </a:xfrm>
          <a:prstGeom prst="rect">
            <a:avLst/>
          </a:prstGeom>
        </p:spPr>
        <p:txBody>
          <a:bodyPr vert="horz" lIns="91440" tIns="45720" rIns="91440" bIns="45720" rtlCol="0" anchor="b"/>
          <a:lstStyle>
            <a:lvl1pPr algn="r">
              <a:defRPr sz="1200"/>
            </a:lvl1pPr>
          </a:lstStyle>
          <a:p>
            <a:fld id="{C54E38FC-16D0-9B44-878C-5B53D2571855}" type="slidenum">
              <a:rPr lang="fr-FR" smtClean="0"/>
              <a:t>‹#›</a:t>
            </a:fld>
            <a:endParaRPr lang="fr-FR"/>
          </a:p>
        </p:txBody>
      </p:sp>
    </p:spTree>
    <p:extLst>
      <p:ext uri="{BB962C8B-B14F-4D97-AF65-F5344CB8AC3E}">
        <p14:creationId xmlns:p14="http://schemas.microsoft.com/office/powerpoint/2010/main" val="17552240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2"/>
            <a:ext cx="3962400" cy="34409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179484" y="2"/>
            <a:ext cx="3962400" cy="344091"/>
          </a:xfrm>
          <a:prstGeom prst="rect">
            <a:avLst/>
          </a:prstGeom>
        </p:spPr>
        <p:txBody>
          <a:bodyPr vert="horz" lIns="91440" tIns="45720" rIns="91440" bIns="45720" rtlCol="0"/>
          <a:lstStyle>
            <a:lvl1pPr algn="r">
              <a:defRPr sz="1200"/>
            </a:lvl1pPr>
          </a:lstStyle>
          <a:p>
            <a:fld id="{A56CE9E4-1417-FD40-B92E-62A597B1BD70}" type="datetimeFigureOut">
              <a:rPr lang="fr-FR" smtClean="0"/>
              <a:t>26/01/2016</a:t>
            </a:fld>
            <a:endParaRPr lang="fr-FR"/>
          </a:p>
        </p:txBody>
      </p:sp>
      <p:sp>
        <p:nvSpPr>
          <p:cNvPr id="4" name="Espace réservé de l’image des diapositives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1994DCEF-7CBC-3C43-BA55-EF5440B25EEC}" type="slidenum">
              <a:rPr lang="fr-FR" smtClean="0"/>
              <a:t>‹#›</a:t>
            </a:fld>
            <a:endParaRPr lang="fr-FR"/>
          </a:p>
        </p:txBody>
      </p:sp>
    </p:spTree>
    <p:extLst>
      <p:ext uri="{BB962C8B-B14F-4D97-AF65-F5344CB8AC3E}">
        <p14:creationId xmlns:p14="http://schemas.microsoft.com/office/powerpoint/2010/main" val="785003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baseline="0" dirty="0" smtClean="0">
                <a:solidFill>
                  <a:schemeClr val="tx1"/>
                </a:solidFill>
                <a:latin typeface="+mn-lt"/>
                <a:ea typeface="+mn-ea"/>
                <a:cs typeface="+mn-cs"/>
              </a:rPr>
              <a:t>Le programmatique concerne finalement aujourd’hui tous les écrans, tous les types de contenu et tous les types de format publicitaire qu’il soit vidéo sur le web ou spot Tv digitalisé.</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baseline="0" dirty="0" smtClean="0">
                <a:solidFill>
                  <a:schemeClr val="tx1"/>
                </a:solidFill>
                <a:latin typeface="+mn-lt"/>
                <a:ea typeface="+mn-ea"/>
                <a:cs typeface="+mn-cs"/>
              </a:rPr>
              <a:t>Mais le programmatique à la Tv est lié au mode d’accès qu’ont les foyers et les individus pour recevoir la Télévision ! </a:t>
            </a:r>
          </a:p>
          <a:p>
            <a:pPr marL="0" indent="0">
              <a:buFontTx/>
              <a:buNone/>
            </a:pPr>
            <a:r>
              <a:rPr lang="fr-FR" baseline="0" dirty="0" smtClean="0"/>
              <a:t>Dans les foyers français la réception de la Tv est devenue numérique et de plus en plus </a:t>
            </a:r>
            <a:r>
              <a:rPr lang="fr-FR" baseline="0" dirty="0" err="1" smtClean="0"/>
              <a:t>intermédiée</a:t>
            </a:r>
            <a:r>
              <a:rPr lang="fr-FR" baseline="0" dirty="0" smtClean="0"/>
              <a:t> par des opérateurs qui offrent des services connectés.</a:t>
            </a:r>
          </a:p>
          <a:p>
            <a:pPr marL="0" indent="0">
              <a:buFontTx/>
              <a:buNone/>
            </a:pPr>
            <a:r>
              <a:rPr lang="fr-FR" baseline="0" dirty="0" smtClean="0"/>
              <a:t>La France fait d’ailleurs figure d’exception au niveau de son équipement. </a:t>
            </a:r>
            <a:r>
              <a:rPr lang="fr-FR" sz="1200" kern="1200" dirty="0" smtClean="0">
                <a:solidFill>
                  <a:schemeClr val="tx1"/>
                </a:solidFill>
                <a:latin typeface="+mn-lt"/>
                <a:ea typeface="+mn-ea"/>
                <a:cs typeface="+mn-cs"/>
              </a:rPr>
              <a:t>Il existe aujourd'hui 26, millions de foyers français raccordés à l'Internet haut débit ou très haut débit, via une box ADSL (23 millions de foyers) ou box fibre (3 millions) source l'</a:t>
            </a:r>
            <a:r>
              <a:rPr lang="fr-FR" sz="1200" kern="1200" dirty="0" err="1" smtClean="0">
                <a:solidFill>
                  <a:schemeClr val="tx1"/>
                </a:solidFill>
                <a:latin typeface="+mn-lt"/>
                <a:ea typeface="+mn-ea"/>
                <a:cs typeface="+mn-cs"/>
              </a:rPr>
              <a:t>Arcep</a:t>
            </a:r>
            <a:r>
              <a:rPr lang="fr-FR" sz="1200" kern="1200" dirty="0" smtClean="0">
                <a:solidFill>
                  <a:schemeClr val="tx1"/>
                </a:solidFill>
                <a:latin typeface="+mn-lt"/>
                <a:ea typeface="+mn-ea"/>
                <a:cs typeface="+mn-cs"/>
              </a:rPr>
              <a:t>. </a:t>
            </a:r>
          </a:p>
          <a:p>
            <a:pPr marL="0" indent="0">
              <a:buFontTx/>
              <a:buNone/>
            </a:pPr>
            <a:r>
              <a:rPr lang="fr-FR" sz="1200" kern="1200" dirty="0" smtClean="0">
                <a:solidFill>
                  <a:schemeClr val="tx1"/>
                </a:solidFill>
                <a:latin typeface="+mn-lt"/>
                <a:ea typeface="+mn-ea"/>
                <a:cs typeface="+mn-cs"/>
              </a:rPr>
              <a:t>Sur ces 26 millions de box, 17 millions peuvent recevoir la télévision. </a:t>
            </a:r>
          </a:p>
          <a:p>
            <a:pPr marL="0" indent="0">
              <a:buFontTx/>
              <a:buNone/>
            </a:pPr>
            <a:r>
              <a:rPr lang="fr-FR" sz="1200" kern="1200" dirty="0" smtClean="0">
                <a:solidFill>
                  <a:schemeClr val="tx1"/>
                </a:solidFill>
                <a:latin typeface="+mn-lt"/>
                <a:ea typeface="+mn-ea"/>
                <a:cs typeface="+mn-cs"/>
              </a:rPr>
              <a:t>Selon NPA Conseil,</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la box est désormais le premier vecteur d'accès à la télévision (38 %) face à l'antenne râteau classique (36 %) et</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 satellite.</a:t>
            </a:r>
            <a:endParaRPr lang="fr-FR"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baseline="0" dirty="0" smtClean="0">
                <a:solidFill>
                  <a:schemeClr val="tx1"/>
                </a:solidFill>
                <a:latin typeface="+mn-lt"/>
                <a:ea typeface="+mn-ea"/>
                <a:cs typeface="+mn-cs"/>
              </a:rPr>
              <a:t>Mais quelque soit ce mode d’accès, regarder la télévision c’est surtout recevoir le même flux, au même moment.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baseline="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1994DCEF-7CBC-3C43-BA55-EF5440B25EEC}" type="slidenum">
              <a:rPr lang="fr-FR" smtClean="0"/>
              <a:t>1</a:t>
            </a:fld>
            <a:endParaRPr lang="fr-FR"/>
          </a:p>
        </p:txBody>
      </p:sp>
    </p:spTree>
    <p:extLst>
      <p:ext uri="{BB962C8B-B14F-4D97-AF65-F5344CB8AC3E}">
        <p14:creationId xmlns:p14="http://schemas.microsoft.com/office/powerpoint/2010/main" val="178879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baseline="0" dirty="0" smtClean="0">
                <a:solidFill>
                  <a:schemeClr val="tx1"/>
                </a:solidFill>
                <a:latin typeface="+mn-lt"/>
                <a:ea typeface="+mn-ea"/>
                <a:cs typeface="+mn-cs"/>
              </a:rPr>
              <a:t>Faire de la publicité en mode programmatique à la télévision c’est donc être en capacité de gérer automatiquement (et en temps réel si nécessaire), un envoi de publicités différentes selon les individus et leur mode d’accès mais au sein d’un flux unique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baseline="0" dirty="0" smtClean="0">
                <a:solidFill>
                  <a:schemeClr val="tx1"/>
                </a:solidFill>
                <a:latin typeface="+mn-lt"/>
                <a:ea typeface="+mn-ea"/>
                <a:cs typeface="+mn-cs"/>
              </a:rPr>
              <a:t>La diffusion mass média définit aujourd’hui la force de la télévision et lui octroie un statut particulier sur le marché de la publicité avec des règles d’achat/vente qui ont assez peu évolué (réservation, planning, diffusion</a:t>
            </a:r>
            <a:r>
              <a:rPr lang="is-IS" sz="1200" kern="1200" baseline="0" dirty="0" smtClean="0">
                <a:solidFill>
                  <a:schemeClr val="tx1"/>
                </a:solidFill>
                <a:latin typeface="+mn-lt"/>
                <a:ea typeface="+mn-ea"/>
                <a:cs typeface="+mn-cs"/>
              </a:rPr>
              <a:t>…)</a:t>
            </a:r>
            <a:endParaRPr lang="fr-FR"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baseline="0" dirty="0" smtClean="0">
                <a:solidFill>
                  <a:schemeClr val="tx1"/>
                </a:solidFill>
                <a:latin typeface="+mn-lt"/>
                <a:ea typeface="+mn-ea"/>
                <a:cs typeface="+mn-cs"/>
              </a:rPr>
              <a:t>Le programmatique concerne déjà la Tv sur les différents </a:t>
            </a:r>
            <a:r>
              <a:rPr lang="fr-FR" sz="1200" kern="1200" baseline="0" dirty="0" err="1" smtClean="0">
                <a:solidFill>
                  <a:schemeClr val="tx1"/>
                </a:solidFill>
                <a:latin typeface="+mn-lt"/>
                <a:ea typeface="+mn-ea"/>
                <a:cs typeface="+mn-cs"/>
              </a:rPr>
              <a:t>devices</a:t>
            </a:r>
            <a:r>
              <a:rPr lang="fr-FR" sz="1200" kern="1200" baseline="0" dirty="0" smtClean="0">
                <a:solidFill>
                  <a:schemeClr val="tx1"/>
                </a:solidFill>
                <a:latin typeface="+mn-lt"/>
                <a:ea typeface="+mn-ea"/>
                <a:cs typeface="+mn-cs"/>
              </a:rPr>
              <a:t> sur laquelle elle se regarde mais l’offre se limite aux programmes en </a:t>
            </a:r>
            <a:r>
              <a:rPr lang="fr-FR" sz="1200" kern="1200" baseline="0" dirty="0" err="1" smtClean="0">
                <a:solidFill>
                  <a:schemeClr val="tx1"/>
                </a:solidFill>
                <a:latin typeface="+mn-lt"/>
                <a:ea typeface="+mn-ea"/>
                <a:cs typeface="+mn-cs"/>
              </a:rPr>
              <a:t>rattrapge</a:t>
            </a:r>
            <a:r>
              <a:rPr lang="fr-FR" sz="1200" kern="1200" baseline="0" dirty="0" smtClean="0">
                <a:solidFill>
                  <a:schemeClr val="tx1"/>
                </a:solidFill>
                <a:latin typeface="+mn-lt"/>
                <a:ea typeface="+mn-ea"/>
                <a:cs typeface="+mn-cs"/>
              </a:rPr>
              <a:t> ou </a:t>
            </a:r>
            <a:r>
              <a:rPr lang="fr-FR" sz="1200" kern="1200" baseline="0" dirty="0" err="1" smtClean="0">
                <a:solidFill>
                  <a:schemeClr val="tx1"/>
                </a:solidFill>
                <a:latin typeface="+mn-lt"/>
                <a:ea typeface="+mn-ea"/>
                <a:cs typeface="+mn-cs"/>
              </a:rPr>
              <a:t>catch’up</a:t>
            </a:r>
            <a:r>
              <a:rPr lang="fr-FR" sz="1200" kern="1200" baseline="0" dirty="0" smtClean="0">
                <a:solidFill>
                  <a:schemeClr val="tx1"/>
                </a:solidFill>
                <a:latin typeface="+mn-lt"/>
                <a:ea typeface="+mn-ea"/>
                <a:cs typeface="+mn-cs"/>
              </a:rPr>
              <a:t> Tv.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baseline="0" dirty="0" smtClean="0">
                <a:solidFill>
                  <a:schemeClr val="tx1"/>
                </a:solidFill>
                <a:latin typeface="+mn-lt"/>
                <a:ea typeface="+mn-ea"/>
                <a:cs typeface="+mn-cs"/>
              </a:rPr>
              <a:t>Demain, le périmètre de la publicité en mode programmatique concernera toute l’offre y compris linéaire et qui se vend historiquement de gré à gré.</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baseline="0" dirty="0" smtClean="0">
                <a:solidFill>
                  <a:schemeClr val="tx1"/>
                </a:solidFill>
                <a:latin typeface="+mn-lt"/>
                <a:ea typeface="+mn-ea"/>
                <a:cs typeface="+mn-cs"/>
              </a:rPr>
              <a:t>Entraîner la télévision vers le programmatique c’est uniformiser les </a:t>
            </a:r>
            <a:r>
              <a:rPr lang="fr-FR" sz="1200" kern="1200" baseline="0" dirty="0" err="1" smtClean="0">
                <a:solidFill>
                  <a:schemeClr val="tx1"/>
                </a:solidFill>
                <a:latin typeface="+mn-lt"/>
                <a:ea typeface="+mn-ea"/>
                <a:cs typeface="+mn-cs"/>
              </a:rPr>
              <a:t>process</a:t>
            </a:r>
            <a:r>
              <a:rPr lang="fr-FR" sz="1200" kern="1200" baseline="0" dirty="0" smtClean="0">
                <a:solidFill>
                  <a:schemeClr val="tx1"/>
                </a:solidFill>
                <a:latin typeface="+mn-lt"/>
                <a:ea typeface="+mn-ea"/>
                <a:cs typeface="+mn-cs"/>
              </a:rPr>
              <a:t> et les organisations par rapport à la digitalisation des médias mais c’est aussi changer certaines variables d’ajustement qui prévalaient jusqu’à maintenant comme L’audience planning. </a:t>
            </a:r>
          </a:p>
          <a:p>
            <a:pPr marL="0" indent="0">
              <a:buFontTx/>
              <a:buNone/>
            </a:pPr>
            <a:endParaRPr lang="fr-FR" baseline="0" dirty="0" smtClean="0"/>
          </a:p>
          <a:p>
            <a:pPr marL="0" indent="0">
              <a:buFontTx/>
              <a:buNone/>
            </a:pPr>
            <a:r>
              <a:rPr lang="fr-FR" baseline="0" dirty="0" smtClean="0"/>
              <a:t>Selon le SRI, au 1</a:t>
            </a:r>
            <a:r>
              <a:rPr lang="fr-FR" baseline="30000" dirty="0" smtClean="0"/>
              <a:t>er</a:t>
            </a:r>
            <a:r>
              <a:rPr lang="fr-FR" baseline="0" dirty="0" smtClean="0"/>
              <a:t> semestre 2015 le marché de la vidéo progressait de 38% par rapport au 1</a:t>
            </a:r>
            <a:r>
              <a:rPr lang="fr-FR" baseline="30000" dirty="0" smtClean="0"/>
              <a:t>er</a:t>
            </a:r>
            <a:r>
              <a:rPr lang="fr-FR" baseline="0" dirty="0" smtClean="0"/>
              <a:t> semestre 2014 pour représenter 126 M€ d’investissement de la part des annonceurs.</a:t>
            </a:r>
          </a:p>
          <a:p>
            <a:pPr marL="0" indent="0">
              <a:buFontTx/>
              <a:buNone/>
            </a:pPr>
            <a:r>
              <a:rPr lang="fr-FR" baseline="0" dirty="0" smtClean="0"/>
              <a:t>Anticipons un éventuel atterrissage entre 300 et 320 M€ sur l’année ?</a:t>
            </a:r>
          </a:p>
          <a:p>
            <a:pPr marL="0" indent="0">
              <a:buFontTx/>
              <a:buNone/>
            </a:pPr>
            <a:r>
              <a:rPr lang="fr-FR" baseline="0" dirty="0" smtClean="0"/>
              <a:t>Ca n’est pas finalement pas grand chose comparé au 3 Mds€ engrangés habituellement par la Tv au niveau de ses recettes publicitaires </a:t>
            </a:r>
          </a:p>
          <a:p>
            <a:pPr marL="0" indent="0">
              <a:buFontTx/>
              <a:buNone/>
            </a:pPr>
            <a:endParaRPr lang="fr-FR" baseline="0" dirty="0" smtClean="0"/>
          </a:p>
          <a:p>
            <a:pPr marL="0" indent="0">
              <a:buFontTx/>
              <a:buNone/>
            </a:pPr>
            <a:r>
              <a:rPr lang="fr-FR" baseline="0" dirty="0" smtClean="0"/>
              <a:t>La télévision linéaire a toujours absorbé des recettes publicitaires conséquentes parce qu’elle a su imposer un référent (l’audience) et une monnaie d’échange (le GRP) </a:t>
            </a:r>
          </a:p>
          <a:p>
            <a:pPr marL="0" indent="0">
              <a:buFontTx/>
              <a:buNone/>
            </a:pPr>
            <a:r>
              <a:rPr lang="fr-FR" baseline="0" dirty="0" smtClean="0"/>
              <a:t>Demain, si le contexte légal qui encadre la publicité change, il sera possible d’individualiser la publicité diffusée en Télévision, le mass média par excellence !</a:t>
            </a:r>
          </a:p>
          <a:p>
            <a:pPr marL="0" indent="0">
              <a:buFontTx/>
              <a:buNone/>
            </a:pPr>
            <a:r>
              <a:rPr lang="fr-FR" baseline="0" dirty="0" smtClean="0"/>
              <a:t>La question est donc de savoir comment va s’intégrer le monde programmatique dans ce média de mass ? </a:t>
            </a:r>
          </a:p>
          <a:p>
            <a:pPr marL="0" indent="0">
              <a:buFontTx/>
              <a:buNone/>
            </a:pPr>
            <a:r>
              <a:rPr lang="fr-FR" baseline="0" dirty="0" smtClean="0"/>
              <a:t>Est-ce que la perception des annonceurs va changer ? Est-ce que nous allons aller vers un nouveau business model de la Tv et quel impact pour les éditeurs ?</a:t>
            </a:r>
          </a:p>
          <a:p>
            <a:pPr marL="0" indent="0">
              <a:buFontTx/>
              <a:buNone/>
            </a:pPr>
            <a:r>
              <a:rPr lang="fr-FR" baseline="0" dirty="0" smtClean="0"/>
              <a:t>Autant de changements importants qui nous attendent et qui selon l’importance que va prendre la technologie et le data </a:t>
            </a:r>
            <a:r>
              <a:rPr lang="fr-FR" baseline="0" dirty="0" err="1" smtClean="0"/>
              <a:t>mining</a:t>
            </a:r>
            <a:r>
              <a:rPr lang="fr-FR" baseline="0" dirty="0" smtClean="0"/>
              <a:t> dans l’</a:t>
            </a:r>
            <a:r>
              <a:rPr lang="fr-FR" baseline="0" dirty="0" err="1" smtClean="0"/>
              <a:t>ecosystem</a:t>
            </a:r>
            <a:r>
              <a:rPr lang="fr-FR" baseline="0" dirty="0" smtClean="0"/>
              <a:t> Tv vont changer nos reflexes et nos organisations. </a:t>
            </a:r>
          </a:p>
          <a:p>
            <a:pPr marL="0" indent="0">
              <a:buFontTx/>
              <a:buNone/>
            </a:pPr>
            <a:endParaRPr lang="fr-FR" baseline="0" dirty="0" smtClean="0"/>
          </a:p>
          <a:p>
            <a:pPr marL="0" indent="0">
              <a:buFontTx/>
              <a:buNone/>
            </a:pPr>
            <a:endParaRPr lang="fr-FR" baseline="0" dirty="0" smtClean="0"/>
          </a:p>
          <a:p>
            <a:endParaRPr lang="fr-FR" sz="1200" kern="1200" baseline="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1994DCEF-7CBC-3C43-BA55-EF5440B25EEC}" type="slidenum">
              <a:rPr lang="fr-FR" smtClean="0"/>
              <a:t>2</a:t>
            </a:fld>
            <a:endParaRPr lang="fr-FR"/>
          </a:p>
        </p:txBody>
      </p:sp>
    </p:spTree>
    <p:extLst>
      <p:ext uri="{BB962C8B-B14F-4D97-AF65-F5344CB8AC3E}">
        <p14:creationId xmlns:p14="http://schemas.microsoft.com/office/powerpoint/2010/main" val="1246364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r>
              <a:rPr lang="fr-FR" baseline="0" dirty="0" smtClean="0"/>
              <a:t>Avec ces téléviseurs raccordés, une voie de retour est donc désormais possible !</a:t>
            </a:r>
          </a:p>
          <a:p>
            <a:pPr marL="0" indent="0">
              <a:buFontTx/>
              <a:buNone/>
            </a:pPr>
            <a:r>
              <a:rPr lang="fr-FR" baseline="0" dirty="0" smtClean="0"/>
              <a:t>L’objectif est donc d’adjoindre à ces informations des technologies d’analyse de données puis des possibilités de branchement a des plateformes de trading en temps réel (ou pas ?) et un nouveau mode de négoce va débuter en faisant rentrer des acteurs qui jusque là n’existaient pas dans le </a:t>
            </a:r>
            <a:r>
              <a:rPr lang="fr-FR" baseline="0" dirty="0" err="1" smtClean="0"/>
              <a:t>tryptique</a:t>
            </a:r>
            <a:r>
              <a:rPr lang="fr-FR" baseline="0" dirty="0" smtClean="0"/>
              <a:t> de départ. </a:t>
            </a:r>
          </a:p>
          <a:p>
            <a:pPr marL="0" indent="0">
              <a:buFontTx/>
              <a:buNone/>
            </a:pPr>
            <a:r>
              <a:rPr lang="fr-FR" baseline="0" dirty="0" smtClean="0"/>
              <a:t>Il va falloir compter sur les opérateurs !</a:t>
            </a:r>
          </a:p>
          <a:p>
            <a:pPr marL="0" indent="0">
              <a:buFontTx/>
              <a:buNone/>
            </a:pPr>
            <a:endParaRPr lang="fr-FR" baseline="0" dirty="0" smtClean="0"/>
          </a:p>
          <a:p>
            <a:pPr marL="0" indent="0">
              <a:buFontTx/>
              <a:buNone/>
            </a:pPr>
            <a:r>
              <a:rPr lang="fr-FR" baseline="0" dirty="0" smtClean="0"/>
              <a:t>Il va falloir aussi surtout revoir le décret qui encadre la publicité TV.</a:t>
            </a:r>
          </a:p>
          <a:p>
            <a:pPr marL="0" indent="0">
              <a:buFontTx/>
              <a:buNone/>
            </a:pPr>
            <a:endParaRPr lang="fr-FR" baseline="0" dirty="0" smtClean="0"/>
          </a:p>
          <a:p>
            <a:pPr marL="0" indent="0">
              <a:buFontTx/>
              <a:buNone/>
            </a:pPr>
            <a:r>
              <a:rPr lang="fr-FR" baseline="0" dirty="0" smtClean="0"/>
              <a:t>La mesure d’audience, qui a toujours servi de monnaie d’échange pour réguler le marché, va petit à petit laisser place à d’autres indicateurs. </a:t>
            </a:r>
          </a:p>
          <a:p>
            <a:pPr marL="0" indent="0">
              <a:buFontTx/>
              <a:buNone/>
            </a:pPr>
            <a:r>
              <a:rPr lang="fr-FR" baseline="0" dirty="0" smtClean="0"/>
              <a:t>Les nouveaux enjeux seront dans la mesure des interactions qu’auront les individus par rapport au message qu’ils ont reçu, dans l’analyse de leur comportement une fois en contact avec celui-ci.</a:t>
            </a:r>
          </a:p>
          <a:p>
            <a:pPr marL="0" indent="0">
              <a:buFontTx/>
              <a:buNone/>
            </a:pPr>
            <a:r>
              <a:rPr lang="fr-FR" baseline="0" dirty="0" smtClean="0"/>
              <a:t>En étant capable de recueillir un maximum d’informations sur ces téléspectateurs « connectés » on anticipera davantage leurs besoins. </a:t>
            </a:r>
          </a:p>
          <a:p>
            <a:pPr marL="0" indent="0">
              <a:buFontTx/>
              <a:buNone/>
            </a:pPr>
            <a:r>
              <a:rPr lang="fr-FR" baseline="0" dirty="0" smtClean="0"/>
              <a:t>les éditeurs devront offrir aux annonceurs des espaces à des conditions permettant aux annonceurs d’adresser des offres personnalisées.</a:t>
            </a:r>
          </a:p>
          <a:p>
            <a:pPr marL="0" indent="0">
              <a:buFontTx/>
              <a:buNone/>
            </a:pPr>
            <a:r>
              <a:rPr lang="fr-FR" baseline="0" dirty="0" smtClean="0"/>
              <a:t>Leur capacité à investir sur ces espaces dépendra de la réactivité de la cible qui aura été identifiée.</a:t>
            </a:r>
          </a:p>
          <a:p>
            <a:pPr marL="0" indent="0">
              <a:buFontTx/>
              <a:buNone/>
            </a:pPr>
            <a:r>
              <a:rPr lang="fr-FR" baseline="0" dirty="0" smtClean="0"/>
              <a:t>C’est donc toute une industrie qui va muter avec des enjeux business très fort puisque jusque là les prix de la publicité Tv sont fixés en amont, de gré a gré, en fonction de l’audience prévisionnelle des programmes et selon la durée achetée.</a:t>
            </a:r>
          </a:p>
          <a:p>
            <a:pPr marL="0" indent="0">
              <a:buFontTx/>
              <a:buNone/>
            </a:pPr>
            <a:endParaRPr lang="fr-FR" baseline="0" dirty="0" smtClean="0"/>
          </a:p>
          <a:p>
            <a:endParaRPr lang="fr-FR" sz="1200" kern="1200" baseline="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1994DCEF-7CBC-3C43-BA55-EF5440B25EEC}" type="slidenum">
              <a:rPr lang="fr-FR" smtClean="0"/>
              <a:t>3</a:t>
            </a:fld>
            <a:endParaRPr lang="fr-FR"/>
          </a:p>
        </p:txBody>
      </p:sp>
    </p:spTree>
    <p:extLst>
      <p:ext uri="{BB962C8B-B14F-4D97-AF65-F5344CB8AC3E}">
        <p14:creationId xmlns:p14="http://schemas.microsoft.com/office/powerpoint/2010/main" val="1053945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smtClean="0"/>
              <a:t>Est-ce que le fait que la Tv s’aligne sur les modes d’achat programmatique fait peser un risque sur la chaine de valeur ?</a:t>
            </a:r>
          </a:p>
          <a:p>
            <a:r>
              <a:rPr lang="fr-FR" baseline="0" dirty="0" smtClean="0"/>
              <a:t>Cette question est légitime si on considère qu’il va falloir positionner en amont de la chaîne d’opération des intermédiaires absents de ce marché jusque là, et qui vont permettre un enrichissement de l’inventaire.</a:t>
            </a:r>
          </a:p>
          <a:p>
            <a:r>
              <a:rPr lang="fr-FR" baseline="0" dirty="0" smtClean="0"/>
              <a:t>Quel niveau de ciblage vas t-on être capable réellement d’atteindre grâce au programmatique ?</a:t>
            </a:r>
          </a:p>
          <a:p>
            <a:r>
              <a:rPr lang="fr-FR" baseline="0" dirty="0" smtClean="0"/>
              <a:t>En quoi celui-ci va surpasser notre connaissance des audiences d’un programme type ?</a:t>
            </a:r>
          </a:p>
          <a:p>
            <a:r>
              <a:rPr lang="fr-FR" baseline="0" dirty="0" smtClean="0"/>
              <a:t>Et surtout, est-ce que ces nouvelles capacités de ciblage vont permettre d’adresser avec précision et en temps réel des messages différenciés selon la composition des individus d’un foyer et l’endroit ou ils se trouvent ?</a:t>
            </a:r>
          </a:p>
          <a:p>
            <a:r>
              <a:rPr lang="fr-FR" baseline="0" dirty="0" smtClean="0"/>
              <a:t>Aujourd’hui il est surement encore un peu tôt pour y répondre d’autant plus que nous l’avons rappelé cela devra passer par un changement du cadre légal.</a:t>
            </a:r>
          </a:p>
          <a:p>
            <a:endParaRPr lang="fr-FR" sz="1200" kern="1200" baseline="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1994DCEF-7CBC-3C43-BA55-EF5440B25EEC}" type="slidenum">
              <a:rPr lang="fr-FR" smtClean="0"/>
              <a:t>4</a:t>
            </a:fld>
            <a:endParaRPr lang="fr-FR"/>
          </a:p>
        </p:txBody>
      </p:sp>
    </p:spTree>
    <p:extLst>
      <p:ext uri="{BB962C8B-B14F-4D97-AF65-F5344CB8AC3E}">
        <p14:creationId xmlns:p14="http://schemas.microsoft.com/office/powerpoint/2010/main" val="774975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smtClean="0"/>
              <a:t>Aux USA, ou les techniques d’achat/vente en programmatique ont été adaptées à la Tv, on note pour l’instant une revalorisation sur un équivalent c/</a:t>
            </a:r>
            <a:r>
              <a:rPr lang="fr-FR" baseline="0" dirty="0" err="1" smtClean="0"/>
              <a:t>grp</a:t>
            </a:r>
            <a:r>
              <a:rPr lang="fr-FR" baseline="0" dirty="0" smtClean="0"/>
              <a:t>.</a:t>
            </a:r>
          </a:p>
          <a:p>
            <a:r>
              <a:rPr lang="fr-FR" baseline="0" dirty="0" smtClean="0"/>
              <a:t>Aux alentours de 10% selon </a:t>
            </a:r>
            <a:r>
              <a:rPr lang="fr-FR" baseline="0" dirty="0" err="1" smtClean="0"/>
              <a:t>adexchanger.com</a:t>
            </a:r>
            <a:endParaRPr lang="fr-FR" baseline="0" dirty="0" smtClean="0"/>
          </a:p>
          <a:p>
            <a:r>
              <a:rPr lang="fr-FR" baseline="0" dirty="0" smtClean="0"/>
              <a:t>Mais nous sommes la aussi sur un marché naissant puisqu’aux US on estime que la part du programmatique atteindra environ 4% du CA de la publicité Tv en 2016 (soit tout de même 2,5 Mds$ et des perspectives de croissance rapide)</a:t>
            </a:r>
          </a:p>
          <a:p>
            <a:r>
              <a:rPr lang="fr-FR" baseline="0" dirty="0" smtClean="0"/>
              <a:t>Il est encore difficile de distinguer si l’inventaire acheté est considéré comme premium ou si on parle d’inventaire a très petites audiences qu’on revalorise en </a:t>
            </a:r>
            <a:r>
              <a:rPr lang="fr-FR" baseline="0" dirty="0" err="1" smtClean="0"/>
              <a:t>réintroduiant</a:t>
            </a:r>
            <a:r>
              <a:rPr lang="fr-FR" baseline="0" dirty="0" smtClean="0"/>
              <a:t> une couche de data.</a:t>
            </a:r>
          </a:p>
          <a:p>
            <a:r>
              <a:rPr lang="fr-FR" baseline="0" dirty="0" smtClean="0"/>
              <a:t>L’exemple du dernier super </a:t>
            </a:r>
            <a:r>
              <a:rPr lang="fr-FR" baseline="0" dirty="0" err="1" smtClean="0"/>
              <a:t>bowl</a:t>
            </a:r>
            <a:r>
              <a:rPr lang="fr-FR" baseline="0" dirty="0" smtClean="0"/>
              <a:t> et la diffusion des spots </a:t>
            </a:r>
            <a:r>
              <a:rPr lang="fr-FR" baseline="0" dirty="0" err="1" smtClean="0"/>
              <a:t>Oreo</a:t>
            </a:r>
            <a:r>
              <a:rPr lang="fr-FR" baseline="0" dirty="0" smtClean="0"/>
              <a:t> et Ritz achetés en programmatique en est une illustration.</a:t>
            </a:r>
          </a:p>
          <a:p>
            <a:r>
              <a:rPr lang="fr-FR" baseline="0" dirty="0" smtClean="0"/>
              <a:t>Ce 1</a:t>
            </a:r>
            <a:r>
              <a:rPr lang="fr-FR" baseline="30000" dirty="0" smtClean="0"/>
              <a:t>er</a:t>
            </a:r>
            <a:r>
              <a:rPr lang="fr-FR" baseline="0" dirty="0" smtClean="0"/>
              <a:t> test a permis de recueillir quel niveau d’adhérence et d’interactivité cela pouvait provoquer auprès de 100 000 téléspectateurs de Pennsylvanie dont on connaissait le niveau d'éducation du foyer, le nombre d'enfants, les préférences en matière de consommation de produits, etc..</a:t>
            </a:r>
          </a:p>
          <a:p>
            <a:endParaRPr lang="fr-FR" dirty="0" smtClean="0"/>
          </a:p>
          <a:p>
            <a:r>
              <a:rPr lang="fr-FR" dirty="0" smtClean="0"/>
              <a:t>Soyons</a:t>
            </a:r>
            <a:r>
              <a:rPr lang="fr-FR" baseline="0" dirty="0" smtClean="0"/>
              <a:t> pragmatique, d</a:t>
            </a:r>
            <a:r>
              <a:rPr lang="fr-FR" dirty="0" smtClean="0"/>
              <a:t>ans l’univers digital</a:t>
            </a:r>
            <a:r>
              <a:rPr lang="fr-FR" baseline="0" dirty="0" smtClean="0"/>
              <a:t> et surtout dans le display, </a:t>
            </a:r>
            <a:r>
              <a:rPr lang="fr-FR" dirty="0" smtClean="0"/>
              <a:t>l’achat programmatique s’est développé parce qu’il y avait une offre illimitée d’inventaire et la majorité était composée d’invendus. </a:t>
            </a:r>
          </a:p>
          <a:p>
            <a:r>
              <a:rPr lang="fr-FR" dirty="0" smtClean="0"/>
              <a:t>L’achat basé sur de</a:t>
            </a:r>
            <a:r>
              <a:rPr lang="fr-FR" baseline="0" dirty="0" smtClean="0"/>
              <a:t> la</a:t>
            </a:r>
            <a:r>
              <a:rPr lang="fr-FR" dirty="0" smtClean="0"/>
              <a:t> data</a:t>
            </a:r>
            <a:r>
              <a:rPr lang="fr-FR" baseline="0" dirty="0" smtClean="0"/>
              <a:t> avec transaction en</a:t>
            </a:r>
            <a:r>
              <a:rPr lang="fr-FR" dirty="0" smtClean="0"/>
              <a:t> temps réel est donc devenu avantageux pour ne pas dire indispensable à la fois pour les acheteurs et les vendeurs</a:t>
            </a:r>
            <a:r>
              <a:rPr lang="fr-FR" baseline="0" dirty="0" smtClean="0"/>
              <a:t> qui ne pouvaient plus continuer à mettre en face des organisations pléthoriques et couteuses pour remplir convenablement cet inventaire. </a:t>
            </a:r>
            <a:r>
              <a:rPr lang="fr-FR" dirty="0" smtClean="0"/>
              <a:t>En télévision c’est quand même</a:t>
            </a:r>
            <a:r>
              <a:rPr lang="fr-FR" baseline="0" dirty="0" smtClean="0"/>
              <a:t> </a:t>
            </a:r>
            <a:r>
              <a:rPr lang="fr-FR" dirty="0" smtClean="0"/>
              <a:t>différent.</a:t>
            </a:r>
          </a:p>
          <a:p>
            <a:endParaRPr lang="fr-FR" baseline="0" dirty="0" smtClean="0"/>
          </a:p>
          <a:p>
            <a:r>
              <a:rPr lang="fr-FR" baseline="0" dirty="0" smtClean="0"/>
              <a:t>On parle davantage aujourd’hui de téléspectateurs connectés et de synchronisation de la publicité entre les différents points de contacts qui lui sont proposés.</a:t>
            </a:r>
          </a:p>
          <a:p>
            <a:r>
              <a:rPr lang="fr-FR" baseline="0" dirty="0" smtClean="0"/>
              <a:t>Il va falloir déterminer comment vont se partager les données collectées sur ces téléspectateurs ? A qui vont elles appartenir et qui va être en capacité de les commercialiser ?</a:t>
            </a:r>
          </a:p>
          <a:p>
            <a:r>
              <a:rPr lang="fr-FR" baseline="0" dirty="0" smtClean="0"/>
              <a:t>Ce point est déterminant pour les exigences de transparence du marché et pour installer des nouveaux tiers de confiance.</a:t>
            </a:r>
          </a:p>
          <a:p>
            <a:r>
              <a:rPr lang="fr-FR" baseline="0" dirty="0" smtClean="0"/>
              <a:t>Bref, autant de défis à relever pour structurer un marché dont les règles économiques et les changements organisationnels ne font que commencer !</a:t>
            </a:r>
          </a:p>
          <a:p>
            <a:r>
              <a:rPr lang="fr-FR" baseline="0" dirty="0" smtClean="0"/>
              <a:t>Nous allons continuer d’en parler ce matin avec les intervenants.</a:t>
            </a:r>
            <a:endParaRPr lang="fr-FR" sz="1200" kern="1200" baseline="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1994DCEF-7CBC-3C43-BA55-EF5440B25EEC}" type="slidenum">
              <a:rPr lang="fr-FR" smtClean="0"/>
              <a:t>5</a:t>
            </a:fld>
            <a:endParaRPr lang="fr-FR"/>
          </a:p>
        </p:txBody>
      </p:sp>
    </p:spTree>
    <p:extLst>
      <p:ext uri="{BB962C8B-B14F-4D97-AF65-F5344CB8AC3E}">
        <p14:creationId xmlns:p14="http://schemas.microsoft.com/office/powerpoint/2010/main" val="1074953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Cliquez et modifiez le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66A45756-A676-F84C-9735-E2FCF56FBB78}" type="datetimeFigureOut">
              <a:rPr lang="fr-FR" smtClean="0"/>
              <a:t>26/01/2016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05E166E-96B6-234B-8CEA-9BBC8C4E8884}" type="slidenum">
              <a:rPr lang="fr-FR" smtClean="0"/>
              <a:t>‹#›</a:t>
            </a:fld>
            <a:endParaRPr lang="fr-FR"/>
          </a:p>
        </p:txBody>
      </p:sp>
    </p:spTree>
    <p:extLst>
      <p:ext uri="{BB962C8B-B14F-4D97-AF65-F5344CB8AC3E}">
        <p14:creationId xmlns:p14="http://schemas.microsoft.com/office/powerpoint/2010/main" val="882655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6A45756-A676-F84C-9735-E2FCF56FBB78}" type="datetimeFigureOut">
              <a:rPr lang="fr-FR" smtClean="0"/>
              <a:t>26/01/2016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05E166E-96B6-234B-8CEA-9BBC8C4E8884}" type="slidenum">
              <a:rPr lang="fr-FR" smtClean="0"/>
              <a:t>‹#›</a:t>
            </a:fld>
            <a:endParaRPr lang="fr-FR"/>
          </a:p>
        </p:txBody>
      </p:sp>
    </p:spTree>
    <p:extLst>
      <p:ext uri="{BB962C8B-B14F-4D97-AF65-F5344CB8AC3E}">
        <p14:creationId xmlns:p14="http://schemas.microsoft.com/office/powerpoint/2010/main" val="741076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6A45756-A676-F84C-9735-E2FCF56FBB78}" type="datetimeFigureOut">
              <a:rPr lang="fr-FR" smtClean="0"/>
              <a:t>26/01/2016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05E166E-96B6-234B-8CEA-9BBC8C4E8884}" type="slidenum">
              <a:rPr lang="fr-FR" smtClean="0"/>
              <a:t>‹#›</a:t>
            </a:fld>
            <a:endParaRPr lang="fr-FR"/>
          </a:p>
        </p:txBody>
      </p:sp>
    </p:spTree>
    <p:extLst>
      <p:ext uri="{BB962C8B-B14F-4D97-AF65-F5344CB8AC3E}">
        <p14:creationId xmlns:p14="http://schemas.microsoft.com/office/powerpoint/2010/main" val="2011016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6A45756-A676-F84C-9735-E2FCF56FBB78}" type="datetimeFigureOut">
              <a:rPr lang="fr-FR" smtClean="0"/>
              <a:t>26/01/2016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05E166E-96B6-234B-8CEA-9BBC8C4E8884}" type="slidenum">
              <a:rPr lang="fr-FR" smtClean="0"/>
              <a:t>‹#›</a:t>
            </a:fld>
            <a:endParaRPr lang="fr-FR"/>
          </a:p>
        </p:txBody>
      </p:sp>
    </p:spTree>
    <p:extLst>
      <p:ext uri="{BB962C8B-B14F-4D97-AF65-F5344CB8AC3E}">
        <p14:creationId xmlns:p14="http://schemas.microsoft.com/office/powerpoint/2010/main" val="1127969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Cliquez et modifiez le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66A45756-A676-F84C-9735-E2FCF56FBB78}" type="datetimeFigureOut">
              <a:rPr lang="fr-FR" smtClean="0"/>
              <a:t>26/01/2016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05E166E-96B6-234B-8CEA-9BBC8C4E8884}" type="slidenum">
              <a:rPr lang="fr-FR" smtClean="0"/>
              <a:t>‹#›</a:t>
            </a:fld>
            <a:endParaRPr lang="fr-FR"/>
          </a:p>
        </p:txBody>
      </p:sp>
    </p:spTree>
    <p:extLst>
      <p:ext uri="{BB962C8B-B14F-4D97-AF65-F5344CB8AC3E}">
        <p14:creationId xmlns:p14="http://schemas.microsoft.com/office/powerpoint/2010/main" val="2074139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6A45756-A676-F84C-9735-E2FCF56FBB78}" type="datetimeFigureOut">
              <a:rPr lang="fr-FR" smtClean="0"/>
              <a:t>26/01/2016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05E166E-96B6-234B-8CEA-9BBC8C4E8884}" type="slidenum">
              <a:rPr lang="fr-FR" smtClean="0"/>
              <a:t>‹#›</a:t>
            </a:fld>
            <a:endParaRPr lang="fr-FR"/>
          </a:p>
        </p:txBody>
      </p:sp>
    </p:spTree>
    <p:extLst>
      <p:ext uri="{BB962C8B-B14F-4D97-AF65-F5344CB8AC3E}">
        <p14:creationId xmlns:p14="http://schemas.microsoft.com/office/powerpoint/2010/main" val="2103228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Cliquez et modifiez le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6A45756-A676-F84C-9735-E2FCF56FBB78}" type="datetimeFigureOut">
              <a:rPr lang="fr-FR" smtClean="0"/>
              <a:t>26/01/2016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05E166E-96B6-234B-8CEA-9BBC8C4E8884}" type="slidenum">
              <a:rPr lang="fr-FR" smtClean="0"/>
              <a:t>‹#›</a:t>
            </a:fld>
            <a:endParaRPr lang="fr-FR"/>
          </a:p>
        </p:txBody>
      </p:sp>
    </p:spTree>
    <p:extLst>
      <p:ext uri="{BB962C8B-B14F-4D97-AF65-F5344CB8AC3E}">
        <p14:creationId xmlns:p14="http://schemas.microsoft.com/office/powerpoint/2010/main" val="1378905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66A45756-A676-F84C-9735-E2FCF56FBB78}" type="datetimeFigureOut">
              <a:rPr lang="fr-FR" smtClean="0"/>
              <a:t>26/01/2016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05E166E-96B6-234B-8CEA-9BBC8C4E8884}" type="slidenum">
              <a:rPr lang="fr-FR" smtClean="0"/>
              <a:t>‹#›</a:t>
            </a:fld>
            <a:endParaRPr lang="fr-FR"/>
          </a:p>
        </p:txBody>
      </p:sp>
    </p:spTree>
    <p:extLst>
      <p:ext uri="{BB962C8B-B14F-4D97-AF65-F5344CB8AC3E}">
        <p14:creationId xmlns:p14="http://schemas.microsoft.com/office/powerpoint/2010/main" val="1776888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6A45756-A676-F84C-9735-E2FCF56FBB78}" type="datetimeFigureOut">
              <a:rPr lang="fr-FR" smtClean="0"/>
              <a:t>26/01/2016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05E166E-96B6-234B-8CEA-9BBC8C4E8884}" type="slidenum">
              <a:rPr lang="fr-FR" smtClean="0"/>
              <a:t>‹#›</a:t>
            </a:fld>
            <a:endParaRPr lang="fr-FR"/>
          </a:p>
        </p:txBody>
      </p:sp>
    </p:spTree>
    <p:extLst>
      <p:ext uri="{BB962C8B-B14F-4D97-AF65-F5344CB8AC3E}">
        <p14:creationId xmlns:p14="http://schemas.microsoft.com/office/powerpoint/2010/main" val="1261323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Cliquez et modifiez le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6A45756-A676-F84C-9735-E2FCF56FBB78}" type="datetimeFigureOut">
              <a:rPr lang="fr-FR" smtClean="0"/>
              <a:t>26/01/2016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05E166E-96B6-234B-8CEA-9BBC8C4E8884}" type="slidenum">
              <a:rPr lang="fr-FR" smtClean="0"/>
              <a:t>‹#›</a:t>
            </a:fld>
            <a:endParaRPr lang="fr-FR"/>
          </a:p>
        </p:txBody>
      </p:sp>
    </p:spTree>
    <p:extLst>
      <p:ext uri="{BB962C8B-B14F-4D97-AF65-F5344CB8AC3E}">
        <p14:creationId xmlns:p14="http://schemas.microsoft.com/office/powerpoint/2010/main" val="1253690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Cliquez et modifiez le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6A45756-A676-F84C-9735-E2FCF56FBB78}" type="datetimeFigureOut">
              <a:rPr lang="fr-FR" smtClean="0"/>
              <a:t>26/01/2016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05E166E-96B6-234B-8CEA-9BBC8C4E8884}" type="slidenum">
              <a:rPr lang="fr-FR" smtClean="0"/>
              <a:t>‹#›</a:t>
            </a:fld>
            <a:endParaRPr lang="fr-FR"/>
          </a:p>
        </p:txBody>
      </p:sp>
    </p:spTree>
    <p:extLst>
      <p:ext uri="{BB962C8B-B14F-4D97-AF65-F5344CB8AC3E}">
        <p14:creationId xmlns:p14="http://schemas.microsoft.com/office/powerpoint/2010/main" val="182017288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A45756-A676-F84C-9735-E2FCF56FBB78}" type="datetimeFigureOut">
              <a:rPr lang="fr-FR" smtClean="0"/>
              <a:t>26/01/2016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5E166E-96B6-234B-8CEA-9BBC8C4E8884}" type="slidenum">
              <a:rPr lang="fr-FR" smtClean="0"/>
              <a:t>‹#›</a:t>
            </a:fld>
            <a:endParaRPr lang="fr-FR"/>
          </a:p>
        </p:txBody>
      </p:sp>
    </p:spTree>
    <p:extLst>
      <p:ext uri="{BB962C8B-B14F-4D97-AF65-F5344CB8AC3E}">
        <p14:creationId xmlns:p14="http://schemas.microsoft.com/office/powerpoint/2010/main" val="823039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tiff"/><Relationship Id="rId5" Type="http://schemas.openxmlformats.org/officeDocument/2006/relationships/image" Target="../media/image3.tiff"/><Relationship Id="rId6" Type="http://schemas.openxmlformats.org/officeDocument/2006/relationships/image" Target="../media/image4.tiff"/><Relationship Id="rId7" Type="http://schemas.openxmlformats.org/officeDocument/2006/relationships/image" Target="../media/image5.tiff"/><Relationship Id="rId8" Type="http://schemas.openxmlformats.org/officeDocument/2006/relationships/image" Target="../media/image6.tiff"/><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tiff"/><Relationship Id="rId5" Type="http://schemas.openxmlformats.org/officeDocument/2006/relationships/image" Target="../media/image9.tiff"/><Relationship Id="rId6" Type="http://schemas.openxmlformats.org/officeDocument/2006/relationships/image" Target="../media/image10.tiff"/><Relationship Id="rId7" Type="http://schemas.openxmlformats.org/officeDocument/2006/relationships/image" Target="../media/image11.tiff"/><Relationship Id="rId8" Type="http://schemas.openxmlformats.org/officeDocument/2006/relationships/image" Target="../media/image12.tiff"/><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tiff"/><Relationship Id="rId5" Type="http://schemas.openxmlformats.org/officeDocument/2006/relationships/image" Target="../media/image15.tiff"/><Relationship Id="rId6" Type="http://schemas.openxmlformats.org/officeDocument/2006/relationships/image" Target="../media/image16.tiff"/><Relationship Id="rId7" Type="http://schemas.openxmlformats.org/officeDocument/2006/relationships/image" Target="../media/image17.tiff"/><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8.tiff"/><Relationship Id="rId4" Type="http://schemas.openxmlformats.org/officeDocument/2006/relationships/image" Target="../media/image19.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microsoft.com/office/2007/relationships/hdphoto" Target="../media/hdphoto1.wdp"/><Relationship Id="rId6" Type="http://schemas.openxmlformats.org/officeDocument/2006/relationships/image" Target="../media/image22.tiff"/><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a:stretch>
        </a:blipFill>
        <a:effectLst/>
      </p:bgPr>
    </p:bg>
    <p:spTree>
      <p:nvGrpSpPr>
        <p:cNvPr id="1" name=""/>
        <p:cNvGrpSpPr/>
        <p:nvPr/>
      </p:nvGrpSpPr>
      <p:grpSpPr>
        <a:xfrm>
          <a:off x="0" y="0"/>
          <a:ext cx="0" cy="0"/>
          <a:chOff x="0" y="0"/>
          <a:chExt cx="0" cy="0"/>
        </a:xfrm>
      </p:grpSpPr>
      <p:sp>
        <p:nvSpPr>
          <p:cNvPr id="5" name="Titre 1"/>
          <p:cNvSpPr>
            <a:spLocks noGrp="1"/>
          </p:cNvSpPr>
          <p:nvPr>
            <p:ph type="title"/>
          </p:nvPr>
        </p:nvSpPr>
        <p:spPr>
          <a:xfrm>
            <a:off x="581886" y="-39648"/>
            <a:ext cx="11619915" cy="927830"/>
          </a:xfrm>
        </p:spPr>
        <p:txBody>
          <a:bodyPr>
            <a:noAutofit/>
          </a:bodyPr>
          <a:lstStyle/>
          <a:p>
            <a:pPr>
              <a:lnSpc>
                <a:spcPct val="100000"/>
              </a:lnSpc>
            </a:pPr>
            <a:r>
              <a:rPr lang="fr-FR" sz="4800" b="1" dirty="0" smtClean="0">
                <a:solidFill>
                  <a:srgbClr val="011893"/>
                </a:solidFill>
              </a:rPr>
              <a:t>Les bases du Workshop#1</a:t>
            </a:r>
            <a:endParaRPr lang="fr-FR" sz="4800" b="1" dirty="0">
              <a:solidFill>
                <a:srgbClr val="011893"/>
              </a:solidFill>
            </a:endParaRPr>
          </a:p>
        </p:txBody>
      </p:sp>
      <p:sp>
        <p:nvSpPr>
          <p:cNvPr id="3" name="ZoneTexte 2"/>
          <p:cNvSpPr txBox="1"/>
          <p:nvPr/>
        </p:nvSpPr>
        <p:spPr>
          <a:xfrm>
            <a:off x="1364566" y="1448972"/>
            <a:ext cx="184731" cy="369332"/>
          </a:xfrm>
          <a:prstGeom prst="rect">
            <a:avLst/>
          </a:prstGeom>
          <a:noFill/>
        </p:spPr>
        <p:txBody>
          <a:bodyPr wrap="none" rtlCol="0">
            <a:spAutoFit/>
          </a:bodyPr>
          <a:lstStyle/>
          <a:p>
            <a:endParaRPr lang="fr-FR"/>
          </a:p>
        </p:txBody>
      </p:sp>
      <p:sp>
        <p:nvSpPr>
          <p:cNvPr id="8" name="Espace réservé du texte 7"/>
          <p:cNvSpPr>
            <a:spLocks noGrp="1"/>
          </p:cNvSpPr>
          <p:nvPr>
            <p:ph type="body" idx="1"/>
          </p:nvPr>
        </p:nvSpPr>
        <p:spPr>
          <a:xfrm>
            <a:off x="124682" y="1117751"/>
            <a:ext cx="11430001" cy="4618040"/>
          </a:xfrm>
        </p:spPr>
        <p:txBody>
          <a:bodyPr>
            <a:noAutofit/>
          </a:bodyPr>
          <a:lstStyle/>
          <a:p>
            <a:pPr marL="571500" marR="0" lvl="0" indent="-571500" defTabSz="914400" eaLnBrk="1" fontAlgn="auto" latinLnBrk="0" hangingPunct="1">
              <a:lnSpc>
                <a:spcPct val="100000"/>
              </a:lnSpc>
              <a:spcBef>
                <a:spcPts val="0"/>
              </a:spcBef>
              <a:spcAft>
                <a:spcPts val="0"/>
              </a:spcAft>
              <a:buClrTx/>
              <a:buSzTx/>
              <a:buFont typeface="Wingdings" charset="2"/>
              <a:buChar char="Ø"/>
              <a:tabLst/>
              <a:defRPr/>
            </a:pPr>
            <a:endParaRPr lang="fr-FR" sz="1000" b="1" dirty="0" smtClean="0">
              <a:solidFill>
                <a:srgbClr val="011893"/>
              </a:solidFill>
            </a:endParaRPr>
          </a:p>
          <a:p>
            <a:pPr marR="0" lvl="0" defTabSz="914400" eaLnBrk="1" fontAlgn="auto" latinLnBrk="0" hangingPunct="1">
              <a:lnSpc>
                <a:spcPct val="100000"/>
              </a:lnSpc>
              <a:spcBef>
                <a:spcPts val="0"/>
              </a:spcBef>
              <a:spcAft>
                <a:spcPts val="0"/>
              </a:spcAft>
              <a:buClrTx/>
              <a:buSzTx/>
              <a:tabLst/>
              <a:defRPr/>
            </a:pPr>
            <a:r>
              <a:rPr lang="fr-FR" sz="3600" b="1" dirty="0">
                <a:solidFill>
                  <a:srgbClr val="011893"/>
                </a:solidFill>
              </a:rPr>
              <a:t>	</a:t>
            </a:r>
            <a:r>
              <a:rPr lang="fr-FR" sz="3800" b="1" dirty="0" smtClean="0">
                <a:solidFill>
                  <a:srgbClr val="011893"/>
                </a:solidFill>
              </a:rPr>
              <a:t>Achat automatisé 				Productivité </a:t>
            </a:r>
          </a:p>
          <a:p>
            <a:pPr marR="0" lvl="0" defTabSz="914400" eaLnBrk="1" fontAlgn="auto" latinLnBrk="0" hangingPunct="1">
              <a:lnSpc>
                <a:spcPct val="100000"/>
              </a:lnSpc>
              <a:spcBef>
                <a:spcPts val="0"/>
              </a:spcBef>
              <a:spcAft>
                <a:spcPts val="0"/>
              </a:spcAft>
              <a:buClrTx/>
              <a:buSzTx/>
              <a:tabLst/>
              <a:defRPr/>
            </a:pPr>
            <a:r>
              <a:rPr lang="fr-FR" sz="2000" b="1" dirty="0" smtClean="0">
                <a:solidFill>
                  <a:srgbClr val="011893"/>
                </a:solidFill>
              </a:rPr>
              <a:t>	</a:t>
            </a:r>
          </a:p>
          <a:p>
            <a:pPr marR="0" lvl="0" defTabSz="914400" eaLnBrk="1" fontAlgn="auto" latinLnBrk="0" hangingPunct="1">
              <a:lnSpc>
                <a:spcPct val="100000"/>
              </a:lnSpc>
              <a:spcBef>
                <a:spcPts val="0"/>
              </a:spcBef>
              <a:spcAft>
                <a:spcPts val="0"/>
              </a:spcAft>
              <a:buClrTx/>
              <a:buSzTx/>
              <a:tabLst/>
              <a:defRPr/>
            </a:pPr>
            <a:r>
              <a:rPr lang="fr-FR" sz="3600" b="1" dirty="0">
                <a:solidFill>
                  <a:srgbClr val="011893"/>
                </a:solidFill>
              </a:rPr>
              <a:t>	</a:t>
            </a:r>
            <a:r>
              <a:rPr lang="fr-FR" sz="3800" b="1" dirty="0" smtClean="0">
                <a:solidFill>
                  <a:srgbClr val="011893"/>
                </a:solidFill>
              </a:rPr>
              <a:t>Data 						Ciblage ++</a:t>
            </a:r>
          </a:p>
          <a:p>
            <a:pPr marR="0" lvl="0" defTabSz="914400" eaLnBrk="1" fontAlgn="auto" latinLnBrk="0" hangingPunct="1">
              <a:lnSpc>
                <a:spcPct val="100000"/>
              </a:lnSpc>
              <a:spcBef>
                <a:spcPts val="0"/>
              </a:spcBef>
              <a:spcAft>
                <a:spcPts val="0"/>
              </a:spcAft>
              <a:buClrTx/>
              <a:buSzTx/>
              <a:tabLst/>
              <a:defRPr/>
            </a:pPr>
            <a:r>
              <a:rPr lang="fr-FR" sz="2000" b="1" dirty="0" smtClean="0">
                <a:solidFill>
                  <a:srgbClr val="011893"/>
                </a:solidFill>
              </a:rPr>
              <a:t>	</a:t>
            </a:r>
          </a:p>
          <a:p>
            <a:pPr marR="0" lvl="0" defTabSz="914400" eaLnBrk="1" fontAlgn="auto" latinLnBrk="0" hangingPunct="1">
              <a:lnSpc>
                <a:spcPct val="100000"/>
              </a:lnSpc>
              <a:spcBef>
                <a:spcPts val="0"/>
              </a:spcBef>
              <a:spcAft>
                <a:spcPts val="0"/>
              </a:spcAft>
              <a:buClrTx/>
              <a:buSzTx/>
              <a:tabLst/>
              <a:defRPr/>
            </a:pPr>
            <a:r>
              <a:rPr lang="fr-FR" sz="3800" b="1" dirty="0" smtClean="0">
                <a:solidFill>
                  <a:srgbClr val="011893"/>
                </a:solidFill>
              </a:rPr>
              <a:t>	Enchères 					Choix du prix</a:t>
            </a:r>
          </a:p>
          <a:p>
            <a:pPr marR="0" lvl="0" defTabSz="914400" eaLnBrk="1" fontAlgn="auto" latinLnBrk="0" hangingPunct="1">
              <a:lnSpc>
                <a:spcPct val="100000"/>
              </a:lnSpc>
              <a:spcBef>
                <a:spcPts val="0"/>
              </a:spcBef>
              <a:spcAft>
                <a:spcPts val="0"/>
              </a:spcAft>
              <a:buClrTx/>
              <a:buSzTx/>
              <a:tabLst/>
              <a:defRPr/>
            </a:pPr>
            <a:r>
              <a:rPr lang="fr-FR" sz="2000" b="1" dirty="0" smtClean="0">
                <a:solidFill>
                  <a:srgbClr val="011893"/>
                </a:solidFill>
              </a:rPr>
              <a:t>	</a:t>
            </a:r>
          </a:p>
          <a:p>
            <a:pPr marR="0" lvl="0" defTabSz="914400" eaLnBrk="1" fontAlgn="auto" latinLnBrk="0" hangingPunct="1">
              <a:lnSpc>
                <a:spcPct val="100000"/>
              </a:lnSpc>
              <a:spcBef>
                <a:spcPts val="0"/>
              </a:spcBef>
              <a:spcAft>
                <a:spcPts val="0"/>
              </a:spcAft>
              <a:buClrTx/>
              <a:buSzTx/>
              <a:tabLst/>
              <a:defRPr/>
            </a:pPr>
            <a:r>
              <a:rPr lang="fr-FR" sz="3800" b="1" dirty="0">
                <a:solidFill>
                  <a:srgbClr val="011893"/>
                </a:solidFill>
              </a:rPr>
              <a:t>	</a:t>
            </a:r>
            <a:r>
              <a:rPr lang="fr-FR" sz="3800" b="1" dirty="0" smtClean="0">
                <a:solidFill>
                  <a:srgbClr val="011893"/>
                </a:solidFill>
              </a:rPr>
              <a:t>Real Time 					Choix du moment </a:t>
            </a:r>
            <a:r>
              <a:rPr lang="fr-FR" sz="2000" b="1" dirty="0" smtClean="0">
                <a:solidFill>
                  <a:srgbClr val="011893"/>
                </a:solidFill>
              </a:rPr>
              <a:t>	</a:t>
            </a:r>
          </a:p>
          <a:p>
            <a:pPr marR="0" lvl="0" defTabSz="914400" eaLnBrk="1" fontAlgn="auto" latinLnBrk="0" hangingPunct="1">
              <a:lnSpc>
                <a:spcPct val="100000"/>
              </a:lnSpc>
              <a:spcBef>
                <a:spcPts val="0"/>
              </a:spcBef>
              <a:spcAft>
                <a:spcPts val="0"/>
              </a:spcAft>
              <a:buClrTx/>
              <a:buSzTx/>
              <a:tabLst/>
              <a:defRPr/>
            </a:pPr>
            <a:r>
              <a:rPr lang="fr-FR" sz="3800" b="1" dirty="0">
                <a:solidFill>
                  <a:srgbClr val="011893"/>
                </a:solidFill>
              </a:rPr>
              <a:t>	</a:t>
            </a:r>
            <a:r>
              <a:rPr lang="fr-FR" sz="3800" b="1" dirty="0" err="1" smtClean="0">
                <a:solidFill>
                  <a:srgbClr val="011893"/>
                </a:solidFill>
              </a:rPr>
              <a:t>Dynamic</a:t>
            </a:r>
            <a:r>
              <a:rPr lang="fr-FR" sz="3800" b="1" dirty="0" smtClean="0">
                <a:solidFill>
                  <a:srgbClr val="011893"/>
                </a:solidFill>
              </a:rPr>
              <a:t> Ad Insertion 			Concertation FAI</a:t>
            </a:r>
          </a:p>
        </p:txBody>
      </p:sp>
      <p:pic>
        <p:nvPicPr>
          <p:cNvPr id="15" name="Imag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53537" y="1235264"/>
            <a:ext cx="879764" cy="879764"/>
          </a:xfrm>
          <a:prstGeom prst="rect">
            <a:avLst/>
          </a:prstGeom>
        </p:spPr>
      </p:pic>
      <p:pic>
        <p:nvPicPr>
          <p:cNvPr id="18" name="Image 1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28137" y="4539301"/>
            <a:ext cx="905164" cy="905164"/>
          </a:xfrm>
          <a:prstGeom prst="rect">
            <a:avLst/>
          </a:prstGeom>
        </p:spPr>
      </p:pic>
      <p:pic>
        <p:nvPicPr>
          <p:cNvPr id="19" name="Image 1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25822" y="2049793"/>
            <a:ext cx="946727" cy="946727"/>
          </a:xfrm>
          <a:prstGeom prst="rect">
            <a:avLst/>
          </a:prstGeom>
        </p:spPr>
      </p:pic>
      <p:pic>
        <p:nvPicPr>
          <p:cNvPr id="21" name="Image 20"/>
          <p:cNvPicPr>
            <a:picLocks noChangeAspect="1"/>
          </p:cNvPicPr>
          <p:nvPr/>
        </p:nvPicPr>
        <p:blipFill>
          <a:blip r:embed="rId7"/>
          <a:stretch>
            <a:fillRect/>
          </a:stretch>
        </p:blipFill>
        <p:spPr>
          <a:xfrm rot="21024824">
            <a:off x="5820054" y="2899012"/>
            <a:ext cx="946727" cy="946727"/>
          </a:xfrm>
          <a:prstGeom prst="rect">
            <a:avLst/>
          </a:prstGeom>
        </p:spPr>
      </p:pic>
      <p:pic>
        <p:nvPicPr>
          <p:cNvPr id="20" name="Imag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825822" y="3679933"/>
            <a:ext cx="935191" cy="935191"/>
          </a:xfrm>
          <a:prstGeom prst="rect">
            <a:avLst/>
          </a:prstGeom>
        </p:spPr>
      </p:pic>
    </p:spTree>
    <p:extLst>
      <p:ext uri="{BB962C8B-B14F-4D97-AF65-F5344CB8AC3E}">
        <p14:creationId xmlns:p14="http://schemas.microsoft.com/office/powerpoint/2010/main" val="6087220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20000"/>
            <a:lum/>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pic>
        <p:nvPicPr>
          <p:cNvPr id="9" name="Image 8"/>
          <p:cNvPicPr>
            <a:picLocks noChangeAspect="1"/>
          </p:cNvPicPr>
          <p:nvPr/>
        </p:nvPicPr>
        <p:blipFill>
          <a:blip r:embed="rId4"/>
          <a:stretch>
            <a:fillRect/>
          </a:stretch>
        </p:blipFill>
        <p:spPr>
          <a:xfrm>
            <a:off x="6040576" y="2067693"/>
            <a:ext cx="6167163" cy="4111442"/>
          </a:xfrm>
          <a:prstGeom prst="rect">
            <a:avLst/>
          </a:prstGeom>
        </p:spPr>
      </p:pic>
      <p:pic>
        <p:nvPicPr>
          <p:cNvPr id="6" name="Image 5"/>
          <p:cNvPicPr>
            <a:picLocks noChangeAspect="1"/>
          </p:cNvPicPr>
          <p:nvPr/>
        </p:nvPicPr>
        <p:blipFill>
          <a:blip r:embed="rId4"/>
          <a:stretch>
            <a:fillRect/>
          </a:stretch>
        </p:blipFill>
        <p:spPr>
          <a:xfrm>
            <a:off x="0" y="2067693"/>
            <a:ext cx="6167163" cy="4111442"/>
          </a:xfrm>
          <a:prstGeom prst="rect">
            <a:avLst/>
          </a:prstGeom>
        </p:spPr>
      </p:pic>
      <p:sp>
        <p:nvSpPr>
          <p:cNvPr id="3" name="ZoneTexte 2"/>
          <p:cNvSpPr txBox="1"/>
          <p:nvPr/>
        </p:nvSpPr>
        <p:spPr>
          <a:xfrm>
            <a:off x="1364566" y="1809202"/>
            <a:ext cx="184731" cy="369332"/>
          </a:xfrm>
          <a:prstGeom prst="rect">
            <a:avLst/>
          </a:prstGeom>
          <a:noFill/>
        </p:spPr>
        <p:txBody>
          <a:bodyPr wrap="none" rtlCol="0">
            <a:spAutoFit/>
          </a:bodyPr>
          <a:lstStyle/>
          <a:p>
            <a:endParaRPr lang="fr-FR"/>
          </a:p>
        </p:txBody>
      </p:sp>
      <p:sp>
        <p:nvSpPr>
          <p:cNvPr id="7" name="Titre 1"/>
          <p:cNvSpPr txBox="1">
            <a:spLocks/>
          </p:cNvSpPr>
          <p:nvPr/>
        </p:nvSpPr>
        <p:spPr>
          <a:xfrm>
            <a:off x="290942" y="29625"/>
            <a:ext cx="11619915" cy="92783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fr-FR" sz="4800" b="1" dirty="0" smtClean="0">
                <a:solidFill>
                  <a:srgbClr val="011893"/>
                </a:solidFill>
              </a:rPr>
              <a:t>Quelle Télévision programmatique ?</a:t>
            </a:r>
            <a:endParaRPr lang="fr-FR" sz="4800" b="1" dirty="0">
              <a:solidFill>
                <a:srgbClr val="011893"/>
              </a:solidFill>
            </a:endParaRPr>
          </a:p>
        </p:txBody>
      </p:sp>
      <p:pic>
        <p:nvPicPr>
          <p:cNvPr id="2" name="Image 1"/>
          <p:cNvPicPr>
            <a:picLocks noChangeAspect="1"/>
          </p:cNvPicPr>
          <p:nvPr/>
        </p:nvPicPr>
        <p:blipFill>
          <a:blip r:embed="rId5"/>
          <a:stretch>
            <a:fillRect/>
          </a:stretch>
        </p:blipFill>
        <p:spPr>
          <a:xfrm>
            <a:off x="339429" y="2423175"/>
            <a:ext cx="5548747" cy="3104700"/>
          </a:xfrm>
          <a:prstGeom prst="rect">
            <a:avLst/>
          </a:prstGeom>
        </p:spPr>
      </p:pic>
      <p:pic>
        <p:nvPicPr>
          <p:cNvPr id="4" name="Imag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74979" y="2437030"/>
            <a:ext cx="5524377" cy="3104700"/>
          </a:xfrm>
          <a:prstGeom prst="rect">
            <a:avLst/>
          </a:prstGeom>
        </p:spPr>
      </p:pic>
      <p:pic>
        <p:nvPicPr>
          <p:cNvPr id="10" name="Image 9"/>
          <p:cNvPicPr>
            <a:picLocks noChangeAspect="1"/>
          </p:cNvPicPr>
          <p:nvPr/>
        </p:nvPicPr>
        <p:blipFill>
          <a:blip r:embed="rId7"/>
          <a:stretch>
            <a:fillRect/>
          </a:stretch>
        </p:blipFill>
        <p:spPr>
          <a:xfrm rot="20724676">
            <a:off x="591631" y="834686"/>
            <a:ext cx="3917848" cy="2117756"/>
          </a:xfrm>
          <a:prstGeom prst="rect">
            <a:avLst/>
          </a:prstGeom>
        </p:spPr>
      </p:pic>
      <p:pic>
        <p:nvPicPr>
          <p:cNvPr id="11" name="Image 1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054175">
            <a:off x="9460428" y="1198640"/>
            <a:ext cx="1477380" cy="1477380"/>
          </a:xfrm>
          <a:prstGeom prst="rect">
            <a:avLst/>
          </a:prstGeom>
        </p:spPr>
      </p:pic>
    </p:spTree>
    <p:extLst>
      <p:ext uri="{BB962C8B-B14F-4D97-AF65-F5344CB8AC3E}">
        <p14:creationId xmlns:p14="http://schemas.microsoft.com/office/powerpoint/2010/main" val="17595106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3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8" name="Image 17"/>
          <p:cNvPicPr>
            <a:picLocks noChangeAspect="1"/>
          </p:cNvPicPr>
          <p:nvPr/>
        </p:nvPicPr>
        <p:blipFill>
          <a:blip r:embed="rId4" cstate="email">
            <a:alphaModFix amt="70000"/>
            <a:extLst>
              <a:ext uri="{28A0092B-C50C-407E-A947-70E740481C1C}">
                <a14:useLocalDpi xmlns:a14="http://schemas.microsoft.com/office/drawing/2010/main"/>
              </a:ext>
            </a:extLst>
          </a:blip>
          <a:stretch>
            <a:fillRect/>
          </a:stretch>
        </p:blipFill>
        <p:spPr>
          <a:xfrm>
            <a:off x="9236930" y="3481283"/>
            <a:ext cx="2673927" cy="2166375"/>
          </a:xfrm>
          <a:prstGeom prst="rect">
            <a:avLst/>
          </a:prstGeom>
        </p:spPr>
      </p:pic>
      <p:pic>
        <p:nvPicPr>
          <p:cNvPr id="2" name="Image 1"/>
          <p:cNvPicPr>
            <a:picLocks noChangeAspect="1"/>
          </p:cNvPicPr>
          <p:nvPr/>
        </p:nvPicPr>
        <p:blipFill>
          <a:blip r:embed="rId5" cstate="email">
            <a:alphaModFix amt="70000"/>
            <a:extLst>
              <a:ext uri="{28A0092B-C50C-407E-A947-70E740481C1C}">
                <a14:useLocalDpi xmlns:a14="http://schemas.microsoft.com/office/drawing/2010/main"/>
              </a:ext>
            </a:extLst>
          </a:blip>
          <a:stretch>
            <a:fillRect/>
          </a:stretch>
        </p:blipFill>
        <p:spPr>
          <a:xfrm>
            <a:off x="227322" y="992779"/>
            <a:ext cx="3387416" cy="2256456"/>
          </a:xfrm>
          <a:prstGeom prst="rect">
            <a:avLst/>
          </a:prstGeom>
        </p:spPr>
      </p:pic>
      <p:sp>
        <p:nvSpPr>
          <p:cNvPr id="7" name="Titre 1"/>
          <p:cNvSpPr txBox="1">
            <a:spLocks/>
          </p:cNvSpPr>
          <p:nvPr/>
        </p:nvSpPr>
        <p:spPr>
          <a:xfrm>
            <a:off x="180101" y="-11072"/>
            <a:ext cx="11619915" cy="92783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endParaRPr lang="fr-FR" sz="4400" b="1" i="1" dirty="0">
              <a:solidFill>
                <a:srgbClr val="011893"/>
              </a:solidFill>
            </a:endParaRPr>
          </a:p>
        </p:txBody>
      </p:sp>
      <p:sp>
        <p:nvSpPr>
          <p:cNvPr id="6" name="Espace réservé du texte 5"/>
          <p:cNvSpPr>
            <a:spLocks noGrp="1"/>
          </p:cNvSpPr>
          <p:nvPr>
            <p:ph type="body" idx="1"/>
          </p:nvPr>
        </p:nvSpPr>
        <p:spPr>
          <a:xfrm>
            <a:off x="77928" y="3994640"/>
            <a:ext cx="4216088" cy="2131745"/>
          </a:xfrm>
        </p:spPr>
        <p:txBody>
          <a:bodyPr>
            <a:normAutofit/>
          </a:bodyPr>
          <a:lstStyle/>
          <a:p>
            <a:r>
              <a:rPr lang="fr-FR" b="1" dirty="0" smtClean="0">
                <a:solidFill>
                  <a:srgbClr val="011893"/>
                </a:solidFill>
              </a:rPr>
              <a:t>Décret </a:t>
            </a:r>
            <a:r>
              <a:rPr lang="fr-FR" b="1" dirty="0">
                <a:solidFill>
                  <a:srgbClr val="011893"/>
                </a:solidFill>
              </a:rPr>
              <a:t>du 27 mars </a:t>
            </a:r>
            <a:r>
              <a:rPr lang="fr-FR" b="1" dirty="0" smtClean="0">
                <a:solidFill>
                  <a:srgbClr val="011893"/>
                </a:solidFill>
              </a:rPr>
              <a:t>1992 : </a:t>
            </a:r>
            <a:r>
              <a:rPr lang="fr-FR" b="1" dirty="0">
                <a:solidFill>
                  <a:srgbClr val="011893"/>
                </a:solidFill>
              </a:rPr>
              <a:t>« </a:t>
            </a:r>
            <a:r>
              <a:rPr lang="fr-FR" b="1" i="1" dirty="0">
                <a:solidFill>
                  <a:srgbClr val="011893"/>
                </a:solidFill>
              </a:rPr>
              <a:t>Les messages publicitaires doivent être diffusés simultanément dans l'ensemble de la zone de service. </a:t>
            </a:r>
            <a:r>
              <a:rPr lang="fr-FR" b="1" dirty="0">
                <a:solidFill>
                  <a:srgbClr val="011893"/>
                </a:solidFill>
              </a:rPr>
              <a:t>»</a:t>
            </a:r>
          </a:p>
        </p:txBody>
      </p:sp>
      <p:pic>
        <p:nvPicPr>
          <p:cNvPr id="9" name="Image 8"/>
          <p:cNvPicPr>
            <a:picLocks noChangeAspect="1"/>
          </p:cNvPicPr>
          <p:nvPr/>
        </p:nvPicPr>
        <p:blipFill>
          <a:blip r:embed="rId6" cstate="email">
            <a:alphaModFix amt="70000"/>
            <a:extLst>
              <a:ext uri="{28A0092B-C50C-407E-A947-70E740481C1C}">
                <a14:useLocalDpi xmlns:a14="http://schemas.microsoft.com/office/drawing/2010/main"/>
              </a:ext>
            </a:extLst>
          </a:blip>
          <a:stretch>
            <a:fillRect/>
          </a:stretch>
        </p:blipFill>
        <p:spPr>
          <a:xfrm>
            <a:off x="4599937" y="598706"/>
            <a:ext cx="3491642" cy="2522602"/>
          </a:xfrm>
          <a:prstGeom prst="rect">
            <a:avLst/>
          </a:prstGeom>
        </p:spPr>
      </p:pic>
      <p:sp>
        <p:nvSpPr>
          <p:cNvPr id="10" name="Espace réservé du texte 5"/>
          <p:cNvSpPr txBox="1">
            <a:spLocks/>
          </p:cNvSpPr>
          <p:nvPr/>
        </p:nvSpPr>
        <p:spPr>
          <a:xfrm>
            <a:off x="5133965" y="3383968"/>
            <a:ext cx="2957614" cy="828766"/>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fr-FR" b="1" dirty="0" smtClean="0">
                <a:solidFill>
                  <a:srgbClr val="011893"/>
                </a:solidFill>
              </a:rPr>
              <a:t>FAI = Voix de retour </a:t>
            </a:r>
          </a:p>
          <a:p>
            <a:r>
              <a:rPr lang="fr-FR" b="1" dirty="0" smtClean="0">
                <a:solidFill>
                  <a:srgbClr val="011893"/>
                </a:solidFill>
              </a:rPr>
              <a:t>HARMONISATION ?!</a:t>
            </a:r>
            <a:endParaRPr lang="fr-FR" b="1" dirty="0">
              <a:solidFill>
                <a:srgbClr val="011893"/>
              </a:solidFill>
            </a:endParaRPr>
          </a:p>
        </p:txBody>
      </p:sp>
      <p:pic>
        <p:nvPicPr>
          <p:cNvPr id="16" name="Image 1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88614" y="1151920"/>
            <a:ext cx="3311402" cy="2470703"/>
          </a:xfrm>
          <a:prstGeom prst="rect">
            <a:avLst/>
          </a:prstGeom>
        </p:spPr>
      </p:pic>
      <p:sp>
        <p:nvSpPr>
          <p:cNvPr id="17" name="Espace réservé du texte 5"/>
          <p:cNvSpPr txBox="1">
            <a:spLocks/>
          </p:cNvSpPr>
          <p:nvPr/>
        </p:nvSpPr>
        <p:spPr>
          <a:xfrm flipH="1">
            <a:off x="10224847" y="5670846"/>
            <a:ext cx="1971675" cy="118715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fr-FR" b="1" dirty="0" smtClean="0">
                <a:solidFill>
                  <a:srgbClr val="011893"/>
                </a:solidFill>
              </a:rPr>
              <a:t>Data et/ou </a:t>
            </a:r>
          </a:p>
          <a:p>
            <a:r>
              <a:rPr lang="fr-FR" b="1" dirty="0" smtClean="0">
                <a:solidFill>
                  <a:srgbClr val="011893"/>
                </a:solidFill>
              </a:rPr>
              <a:t>Contexte ?</a:t>
            </a:r>
          </a:p>
        </p:txBody>
      </p:sp>
      <p:sp>
        <p:nvSpPr>
          <p:cNvPr id="12" name="Titre 1"/>
          <p:cNvSpPr txBox="1">
            <a:spLocks/>
          </p:cNvSpPr>
          <p:nvPr/>
        </p:nvSpPr>
        <p:spPr>
          <a:xfrm>
            <a:off x="290942" y="29625"/>
            <a:ext cx="11619915" cy="92783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endParaRPr lang="fr-FR" sz="4800" b="1" dirty="0">
              <a:solidFill>
                <a:srgbClr val="011893"/>
              </a:solidFill>
            </a:endParaRPr>
          </a:p>
        </p:txBody>
      </p:sp>
      <p:sp>
        <p:nvSpPr>
          <p:cNvPr id="13" name="Titre 1"/>
          <p:cNvSpPr txBox="1">
            <a:spLocks/>
          </p:cNvSpPr>
          <p:nvPr/>
        </p:nvSpPr>
        <p:spPr>
          <a:xfrm>
            <a:off x="214736" y="-60870"/>
            <a:ext cx="11619915" cy="92783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fr-FR" sz="4800" b="1" dirty="0" smtClean="0">
                <a:solidFill>
                  <a:srgbClr val="011893"/>
                </a:solidFill>
              </a:rPr>
              <a:t>Challenges</a:t>
            </a:r>
            <a:endParaRPr lang="fr-FR" sz="4800" b="1" dirty="0">
              <a:solidFill>
                <a:srgbClr val="011893"/>
              </a:solidFill>
            </a:endParaRPr>
          </a:p>
        </p:txBody>
      </p:sp>
    </p:spTree>
    <p:extLst>
      <p:ext uri="{BB962C8B-B14F-4D97-AF65-F5344CB8AC3E}">
        <p14:creationId xmlns:p14="http://schemas.microsoft.com/office/powerpoint/2010/main" val="9521005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duotone>
              <a:schemeClr val="accent6">
                <a:shade val="45000"/>
                <a:satMod val="135000"/>
              </a:schemeClr>
              <a:prstClr val="white"/>
            </a:duotone>
            <a:alphaModFix amt="64000"/>
          </a:blip>
          <a:stretch>
            <a:fillRect/>
          </a:stretch>
        </p:blipFill>
        <p:spPr>
          <a:xfrm>
            <a:off x="-55421" y="-39648"/>
            <a:ext cx="12192001" cy="6879984"/>
          </a:xfrm>
          <a:prstGeom prst="rect">
            <a:avLst/>
          </a:prstGeom>
          <a:effectLst>
            <a:glow>
              <a:schemeClr val="accent1"/>
            </a:glow>
            <a:outerShdw dist="50800" sx="1000" sy="1000" algn="ctr" rotWithShape="0">
              <a:srgbClr val="000000"/>
            </a:outerShdw>
            <a:reflection endPos="0" dir="5400000" sy="-100000" algn="bl" rotWithShape="0"/>
          </a:effectLst>
        </p:spPr>
      </p:pic>
      <p:sp>
        <p:nvSpPr>
          <p:cNvPr id="3" name="ZoneTexte 2"/>
          <p:cNvSpPr txBox="1"/>
          <p:nvPr/>
        </p:nvSpPr>
        <p:spPr>
          <a:xfrm>
            <a:off x="1364566" y="1448972"/>
            <a:ext cx="184731" cy="369332"/>
          </a:xfrm>
          <a:prstGeom prst="rect">
            <a:avLst/>
          </a:prstGeom>
          <a:noFill/>
        </p:spPr>
        <p:txBody>
          <a:bodyPr wrap="none" rtlCol="0">
            <a:spAutoFit/>
          </a:bodyPr>
          <a:lstStyle/>
          <a:p>
            <a:endParaRPr lang="fr-FR"/>
          </a:p>
        </p:txBody>
      </p:sp>
      <p:sp>
        <p:nvSpPr>
          <p:cNvPr id="7" name="Titre 1"/>
          <p:cNvSpPr txBox="1">
            <a:spLocks/>
          </p:cNvSpPr>
          <p:nvPr/>
        </p:nvSpPr>
        <p:spPr>
          <a:xfrm>
            <a:off x="41558" y="-136633"/>
            <a:ext cx="11619915" cy="92783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endParaRPr lang="fr-FR" sz="4800" b="1" dirty="0">
              <a:solidFill>
                <a:srgbClr val="011893"/>
              </a:solidFill>
            </a:endParaRPr>
          </a:p>
        </p:txBody>
      </p:sp>
      <p:pic>
        <p:nvPicPr>
          <p:cNvPr id="5" name="Imag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34806" y="846617"/>
            <a:ext cx="8216347" cy="5819912"/>
          </a:xfrm>
          <a:prstGeom prst="rect">
            <a:avLst/>
          </a:prstGeom>
        </p:spPr>
      </p:pic>
      <p:sp>
        <p:nvSpPr>
          <p:cNvPr id="6" name="Titre 1"/>
          <p:cNvSpPr txBox="1">
            <a:spLocks/>
          </p:cNvSpPr>
          <p:nvPr/>
        </p:nvSpPr>
        <p:spPr>
          <a:xfrm>
            <a:off x="214736" y="-60870"/>
            <a:ext cx="11619915" cy="92783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fr-FR" sz="4800" b="1" dirty="0" err="1" smtClean="0">
                <a:solidFill>
                  <a:srgbClr val="011893"/>
                </a:solidFill>
              </a:rPr>
              <a:t>Playground</a:t>
            </a:r>
            <a:r>
              <a:rPr lang="fr-FR" sz="4800" b="1" dirty="0" smtClean="0">
                <a:solidFill>
                  <a:srgbClr val="011893"/>
                </a:solidFill>
              </a:rPr>
              <a:t>//</a:t>
            </a:r>
            <a:r>
              <a:rPr lang="fr-FR" sz="4800" b="1" dirty="0" err="1" smtClean="0">
                <a:solidFill>
                  <a:srgbClr val="011893"/>
                </a:solidFill>
              </a:rPr>
              <a:t>Players</a:t>
            </a:r>
            <a:endParaRPr lang="fr-FR" sz="4800" b="1" dirty="0">
              <a:solidFill>
                <a:srgbClr val="011893"/>
              </a:solidFill>
            </a:endParaRPr>
          </a:p>
        </p:txBody>
      </p:sp>
    </p:spTree>
    <p:extLst>
      <p:ext uri="{BB962C8B-B14F-4D97-AF65-F5344CB8AC3E}">
        <p14:creationId xmlns:p14="http://schemas.microsoft.com/office/powerpoint/2010/main" val="13393644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20000"/>
            <a:lum/>
            <a:extLst>
              <a:ext uri="{28A0092B-C50C-407E-A947-70E740481C1C}">
                <a14:useLocalDpi xmlns:a14="http://schemas.microsoft.com/office/drawing/2010/main"/>
              </a:ext>
            </a:extLst>
          </a:blip>
          <a:srcRect/>
          <a:stretch>
            <a:fillRect l="-39000" r="-39000"/>
          </a:stretch>
        </a:blipFill>
        <a:effectLst/>
      </p:bgPr>
    </p:bg>
    <p:spTree>
      <p:nvGrpSpPr>
        <p:cNvPr id="1" name=""/>
        <p:cNvGrpSpPr/>
        <p:nvPr/>
      </p:nvGrpSpPr>
      <p:grpSpPr>
        <a:xfrm>
          <a:off x="0" y="0"/>
          <a:ext cx="0" cy="0"/>
          <a:chOff x="0" y="0"/>
          <a:chExt cx="0" cy="0"/>
        </a:xfrm>
      </p:grpSpPr>
      <p:sp>
        <p:nvSpPr>
          <p:cNvPr id="3" name="ZoneTexte 2"/>
          <p:cNvSpPr txBox="1"/>
          <p:nvPr/>
        </p:nvSpPr>
        <p:spPr>
          <a:xfrm>
            <a:off x="1364566" y="1448972"/>
            <a:ext cx="184731" cy="369332"/>
          </a:xfrm>
          <a:prstGeom prst="rect">
            <a:avLst/>
          </a:prstGeom>
          <a:noFill/>
        </p:spPr>
        <p:txBody>
          <a:bodyPr wrap="none" rtlCol="0">
            <a:spAutoFit/>
          </a:bodyPr>
          <a:lstStyle/>
          <a:p>
            <a:endParaRPr lang="fr-FR"/>
          </a:p>
        </p:txBody>
      </p:sp>
      <p:sp>
        <p:nvSpPr>
          <p:cNvPr id="7" name="Titre 1"/>
          <p:cNvSpPr txBox="1">
            <a:spLocks/>
          </p:cNvSpPr>
          <p:nvPr/>
        </p:nvSpPr>
        <p:spPr>
          <a:xfrm>
            <a:off x="290946" y="-39648"/>
            <a:ext cx="11910856" cy="92783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endParaRPr lang="fr-FR" sz="4400" b="1" i="1" dirty="0">
              <a:solidFill>
                <a:srgbClr val="011893"/>
              </a:solidFill>
            </a:endParaRPr>
          </a:p>
        </p:txBody>
      </p:sp>
      <p:sp>
        <p:nvSpPr>
          <p:cNvPr id="6" name="Espace réservé du texte 5"/>
          <p:cNvSpPr>
            <a:spLocks noGrp="1"/>
          </p:cNvSpPr>
          <p:nvPr>
            <p:ph type="body" idx="1"/>
          </p:nvPr>
        </p:nvSpPr>
        <p:spPr>
          <a:xfrm>
            <a:off x="4851675" y="1818304"/>
            <a:ext cx="4186372" cy="1721924"/>
          </a:xfrm>
        </p:spPr>
        <p:txBody>
          <a:bodyPr>
            <a:normAutofit/>
          </a:bodyPr>
          <a:lstStyle/>
          <a:p>
            <a:pPr algn="ctr"/>
            <a:r>
              <a:rPr lang="fr-FR" b="1" dirty="0" smtClean="0">
                <a:solidFill>
                  <a:srgbClr val="011893"/>
                </a:solidFill>
              </a:rPr>
              <a:t>Aux US les achats Tv programmatique vont </a:t>
            </a:r>
            <a:r>
              <a:rPr lang="fr-FR" b="1" smtClean="0">
                <a:solidFill>
                  <a:srgbClr val="011893"/>
                </a:solidFill>
              </a:rPr>
              <a:t>représenter 2,5 </a:t>
            </a:r>
            <a:r>
              <a:rPr lang="fr-FR" b="1" dirty="0" smtClean="0">
                <a:solidFill>
                  <a:srgbClr val="011893"/>
                </a:solidFill>
              </a:rPr>
              <a:t>Mds $ sur un marché pub Tv de 70 Mds $</a:t>
            </a:r>
            <a:endParaRPr lang="fr-FR" b="1" dirty="0">
              <a:solidFill>
                <a:srgbClr val="011893"/>
              </a:solidFill>
            </a:endParaRPr>
          </a:p>
        </p:txBody>
      </p:sp>
      <p:sp>
        <p:nvSpPr>
          <p:cNvPr id="16" name="Titre 1"/>
          <p:cNvSpPr txBox="1">
            <a:spLocks/>
          </p:cNvSpPr>
          <p:nvPr/>
        </p:nvSpPr>
        <p:spPr>
          <a:xfrm>
            <a:off x="96982" y="-39650"/>
            <a:ext cx="11619915" cy="92783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fr-FR" sz="4800" b="1" dirty="0" smtClean="0">
                <a:solidFill>
                  <a:srgbClr val="011893"/>
                </a:solidFill>
              </a:rPr>
              <a:t>Tv adressable = Programmatique Tv</a:t>
            </a:r>
            <a:endParaRPr lang="fr-FR" sz="4800" b="1" dirty="0">
              <a:solidFill>
                <a:srgbClr val="011893"/>
              </a:solidFill>
            </a:endParaRPr>
          </a:p>
        </p:txBody>
      </p:sp>
      <p:pic>
        <p:nvPicPr>
          <p:cNvPr id="4" name="Image 3"/>
          <p:cNvPicPr>
            <a:picLocks noChangeAspect="1"/>
          </p:cNvPicPr>
          <p:nvPr/>
        </p:nvPicPr>
        <p:blipFill>
          <a:blip r:embed="rId4" cstate="email">
            <a:extLst>
              <a:ext uri="{BEBA8EAE-BF5A-486C-A8C5-ECC9F3942E4B}">
                <a14:imgProps xmlns:a14="http://schemas.microsoft.com/office/drawing/2010/main">
                  <a14:imgLayer r:embed="rId5">
                    <a14:imgEffect>
                      <a14:backgroundRemoval t="9896" b="97656" l="1246" r="99110"/>
                    </a14:imgEffect>
                    <a14:imgEffect>
                      <a14:saturation sat="200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595747" y="1109791"/>
            <a:ext cx="4255928" cy="2907965"/>
          </a:xfrm>
          <a:prstGeom prst="rect">
            <a:avLst/>
          </a:prstGeom>
          <a:effectLst>
            <a:outerShdw blurRad="50800" dist="50800" dir="5400000" algn="ctr" rotWithShape="0">
              <a:schemeClr val="tx1"/>
            </a:outerShdw>
          </a:effectLst>
        </p:spPr>
      </p:pic>
      <p:pic>
        <p:nvPicPr>
          <p:cNvPr id="2" name="Imag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78950" y="4239365"/>
            <a:ext cx="10878589" cy="1504943"/>
          </a:xfrm>
          <a:prstGeom prst="rect">
            <a:avLst/>
          </a:prstGeom>
        </p:spPr>
      </p:pic>
      <p:sp>
        <p:nvSpPr>
          <p:cNvPr id="8" name="Espace réservé du texte 5"/>
          <p:cNvSpPr txBox="1">
            <a:spLocks/>
          </p:cNvSpPr>
          <p:nvPr/>
        </p:nvSpPr>
        <p:spPr>
          <a:xfrm>
            <a:off x="3813752" y="5756125"/>
            <a:ext cx="5916401" cy="77249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algn="ctr"/>
            <a:r>
              <a:rPr lang="fr-FR" b="1" dirty="0" smtClean="0">
                <a:solidFill>
                  <a:srgbClr val="011893"/>
                </a:solidFill>
              </a:rPr>
              <a:t>New Workflow for </a:t>
            </a:r>
            <a:r>
              <a:rPr lang="fr-FR" b="1" dirty="0" err="1" smtClean="0">
                <a:solidFill>
                  <a:srgbClr val="011893"/>
                </a:solidFill>
              </a:rPr>
              <a:t>programmatic</a:t>
            </a:r>
            <a:r>
              <a:rPr lang="fr-FR" b="1" dirty="0" smtClean="0">
                <a:solidFill>
                  <a:srgbClr val="011893"/>
                </a:solidFill>
              </a:rPr>
              <a:t> Tv</a:t>
            </a:r>
            <a:endParaRPr lang="fr-FR" b="1" dirty="0">
              <a:solidFill>
                <a:srgbClr val="011893"/>
              </a:solidFill>
            </a:endParaRPr>
          </a:p>
        </p:txBody>
      </p:sp>
    </p:spTree>
    <p:extLst>
      <p:ext uri="{BB962C8B-B14F-4D97-AF65-F5344CB8AC3E}">
        <p14:creationId xmlns:p14="http://schemas.microsoft.com/office/powerpoint/2010/main" val="173739573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2436</TotalTime>
  <Words>1285</Words>
  <Application>Microsoft Macintosh PowerPoint</Application>
  <PresentationFormat>Grand écran</PresentationFormat>
  <Paragraphs>86</Paragraphs>
  <Slides>5</Slides>
  <Notes>5</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5</vt:i4>
      </vt:variant>
    </vt:vector>
  </HeadingPairs>
  <TitlesOfParts>
    <vt:vector size="10" baseType="lpstr">
      <vt:lpstr>Calibri</vt:lpstr>
      <vt:lpstr>Calibri Light</vt:lpstr>
      <vt:lpstr>Wingdings</vt:lpstr>
      <vt:lpstr>Arial</vt:lpstr>
      <vt:lpstr>Thème Office</vt:lpstr>
      <vt:lpstr>Les bases du Workshop#1</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Conférence NETINEO 8/10</dc:title>
  <dc:creator>gotajner@yahoo.fr</dc:creator>
  <cp:lastModifiedBy>Utilisateur de Microsoft Office</cp:lastModifiedBy>
  <cp:revision>166</cp:revision>
  <cp:lastPrinted>2016-01-26T09:28:07Z</cp:lastPrinted>
  <dcterms:created xsi:type="dcterms:W3CDTF">2015-09-24T20:24:30Z</dcterms:created>
  <dcterms:modified xsi:type="dcterms:W3CDTF">2016-01-26T09:35:43Z</dcterms:modified>
</cp:coreProperties>
</file>